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263" r:id="rId3"/>
    <p:sldId id="274" r:id="rId4"/>
    <p:sldId id="270" r:id="rId5"/>
    <p:sldId id="273" r:id="rId6"/>
    <p:sldId id="269" r:id="rId7"/>
    <p:sldId id="307" r:id="rId8"/>
    <p:sldId id="308" r:id="rId9"/>
    <p:sldId id="309" r:id="rId10"/>
    <p:sldId id="276" r:id="rId11"/>
    <p:sldId id="267" r:id="rId12"/>
  </p:sldIdLst>
  <p:sldSz cx="12192000" cy="6858000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NEXON Lv2 Gothic Bold" panose="020B0604020202020204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9C2"/>
    <a:srgbClr val="1B2841"/>
    <a:srgbClr val="002448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3279E-A265-5E72-4B59-CD8A4DE79C64}" v="71" dt="2022-03-19T23:35:33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4" autoAdjust="0"/>
    <p:restoredTop sz="96238" autoAdjust="0"/>
  </p:normalViewPr>
  <p:slideViewPr>
    <p:cSldViewPr snapToGrid="0" snapToObjects="1">
      <p:cViewPr>
        <p:scale>
          <a:sx n="100" d="100"/>
          <a:sy n="100" d="100"/>
        </p:scale>
        <p:origin x="90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533CA-C619-4BFE-A3D8-710498858E9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CB82B-47DC-4422-9433-28347DF55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CB82B-47DC-4422-9433-28347DF55D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9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2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1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12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9" y="2216798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9" y="4308166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7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70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435166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8338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CBCB12AF-4A01-144A-B764-4D0DC0F36C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874" y="2134518"/>
            <a:ext cx="5210978" cy="258896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009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0838" y="583894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227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860" y="2036743"/>
            <a:ext cx="6588088" cy="278451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92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1655" y="1015757"/>
            <a:ext cx="5409282" cy="482648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46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8" y="2216798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8" y="4308166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6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296" y="1015757"/>
            <a:ext cx="2704641" cy="2413243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F73482D-DB77-7640-A729-D420F98F9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654" y="3624919"/>
            <a:ext cx="5409283" cy="241324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433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0973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784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D4D6F-9E78-4F13-B859-8603437A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625"/>
            <a:ext cx="10515600" cy="1533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13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293025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35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1297C1-2612-4D9D-9CF3-46B66259AD46}"/>
              </a:ext>
            </a:extLst>
          </p:cNvPr>
          <p:cNvSpPr/>
          <p:nvPr userDrawn="1"/>
        </p:nvSpPr>
        <p:spPr>
          <a:xfrm>
            <a:off x="7773349" y="0"/>
            <a:ext cx="4418652" cy="6858000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792952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04A67-A0EF-411B-B779-2943499C2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52" y="1792952"/>
            <a:ext cx="5737822" cy="3276600"/>
          </a:xfrm>
          <a:prstGeom prst="rect">
            <a:avLst/>
          </a:prstGeom>
        </p:spPr>
      </p:pic>
      <p:sp>
        <p:nvSpPr>
          <p:cNvPr id="4" name="그림 개체 틀 10">
            <a:extLst>
              <a:ext uri="{FF2B5EF4-FFF2-40B4-BE49-F238E27FC236}">
                <a16:creationId xmlns:a16="http://schemas.microsoft.com/office/drawing/2014/main" id="{6464FC8B-FD97-402E-8C52-84F4083DB7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1937" y="1947862"/>
            <a:ext cx="4418652" cy="276675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5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C9D2-AC7C-460C-BC80-D4EE00EF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500" y="1293025"/>
            <a:ext cx="3962400" cy="1993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A4158-ECB0-9147-B85F-0D5AD51089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0565" y="1903320"/>
            <a:ext cx="3050869" cy="3051359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9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2793EB4B-3853-3C43-B227-CF6C299DD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672" y="980501"/>
            <a:ext cx="3448281" cy="325548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08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0CE2BF8-306D-B94B-9DC8-B3FE2601A3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7527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0BBC137-CEBB-BA47-A7BE-41672EBBA1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6694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D9189AD-C062-B54B-B5DC-CF4C96527E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05861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08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D57AB0-43BF-B240-A39A-AF9C233674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694" y="795145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C7C0591-86C0-1D49-8E40-C4E7391DEF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46693" y="2655159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7EB8DF99-5588-A846-8781-802FDA470C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6693" y="4515173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16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7686101" cy="3429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0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800239"/>
            <a:ext cx="7050795" cy="343299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2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0145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10822-90FD-694A-A96C-08CD3E58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924D4-1C9F-B34E-A26B-9968543D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3440F-ECA3-4B46-9077-B31047E5F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D9D8-FD4B-3C44-B7E8-1898840BFE92}" type="datetimeFigureOut">
              <a:t>2022-03-19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380D9-60BE-3146-9433-35D3B1A1C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DE393-F792-3A4E-87A9-59C17FCC0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CA81-D48C-B949-946F-2691450FE31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5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3" r:id="rId4"/>
    <p:sldLayoutId id="2147483651" r:id="rId5"/>
    <p:sldLayoutId id="2147483652" r:id="rId6"/>
    <p:sldLayoutId id="2147483655" r:id="rId7"/>
    <p:sldLayoutId id="2147483666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1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article/view/v045i03/v45i0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EEABB35E-4F7D-8A46-B44B-03FD358066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2C96B-92CF-A049-8DFF-C433700FF005}"/>
              </a:ext>
            </a:extLst>
          </p:cNvPr>
          <p:cNvSpPr txBox="1"/>
          <p:nvPr/>
        </p:nvSpPr>
        <p:spPr>
          <a:xfrm>
            <a:off x="0" y="2015506"/>
            <a:ext cx="1219199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dirty="0">
                <a:solidFill>
                  <a:schemeClr val="bg2"/>
                </a:solidFill>
                <a:latin typeface="+mj-lt"/>
                <a:ea typeface="NEXON Lv2 Gothic Bold"/>
              </a:rPr>
              <a:t>2021</a:t>
            </a:r>
            <a:r>
              <a:rPr kumimoji="1" lang="en-US" sz="4400" dirty="0">
                <a:solidFill>
                  <a:schemeClr val="bg2"/>
                </a:solidFill>
                <a:latin typeface="+mj-lt"/>
                <a:ea typeface="NEXON Lv2 Gothic Bold"/>
              </a:rPr>
              <a:t> </a:t>
            </a:r>
            <a:endParaRPr kumimoji="1" lang="en-US" altLang="ko-Kore-KR" sz="44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en-US" sz="6000" dirty="0">
                <a:solidFill>
                  <a:schemeClr val="bg2"/>
                </a:solidFill>
                <a:latin typeface="+mj-lt"/>
                <a:ea typeface="NEXON Lv2 Gothic Bold"/>
              </a:rPr>
              <a:t>GAME TREND</a:t>
            </a:r>
            <a:endParaRPr lang="ko-Kore-KR" altLang="en-US" sz="6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E0068-6D17-4738-863D-9CDF8F9ABD9D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4A041-7A30-CA48-BF35-B06DFA49B15B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2FA7809C-3C1A-924F-A315-EAFB1583A37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52C252-C008-7741-8655-2FBCE2215801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1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8E21216-1403-0E4F-8DF8-623262896A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520347E4-DFD4-294E-9624-6888BC71DF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818972 w 12192000"/>
              <a:gd name="connsiteY5" fmla="*/ 423746 h 6858000"/>
              <a:gd name="connsiteX6" fmla="*/ 5129562 w 12192000"/>
              <a:gd name="connsiteY6" fmla="*/ 2113156 h 6858000"/>
              <a:gd name="connsiteX7" fmla="*/ 6818972 w 12192000"/>
              <a:gd name="connsiteY7" fmla="*/ 3802566 h 6858000"/>
              <a:gd name="connsiteX8" fmla="*/ 8508382 w 12192000"/>
              <a:gd name="connsiteY8" fmla="*/ 2113156 h 6858000"/>
              <a:gd name="connsiteX9" fmla="*/ 6818972 w 12192000"/>
              <a:gd name="connsiteY9" fmla="*/ 42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18972" y="423746"/>
                </a:moveTo>
                <a:cubicBezTo>
                  <a:pt x="5885937" y="423746"/>
                  <a:pt x="5129562" y="1180121"/>
                  <a:pt x="5129562" y="2113156"/>
                </a:cubicBezTo>
                <a:cubicBezTo>
                  <a:pt x="5129562" y="3046191"/>
                  <a:pt x="5885937" y="3802566"/>
                  <a:pt x="6818972" y="3802566"/>
                </a:cubicBezTo>
                <a:cubicBezTo>
                  <a:pt x="7752007" y="3802566"/>
                  <a:pt x="8508382" y="3046191"/>
                  <a:pt x="8508382" y="2113156"/>
                </a:cubicBezTo>
                <a:cubicBezTo>
                  <a:pt x="8508382" y="1180121"/>
                  <a:pt x="7752007" y="423746"/>
                  <a:pt x="6818972" y="423746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D147B5E-F185-9045-A5F7-03FD49E2CEB3}"/>
              </a:ext>
            </a:extLst>
          </p:cNvPr>
          <p:cNvCxnSpPr>
            <a:cxnSpLocks/>
          </p:cNvCxnSpPr>
          <p:nvPr/>
        </p:nvCxnSpPr>
        <p:spPr>
          <a:xfrm>
            <a:off x="11745952" y="41469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ED86C7-72E8-1D46-BD87-0F9D7D06ADCD}"/>
              </a:ext>
            </a:extLst>
          </p:cNvPr>
          <p:cNvSpPr txBox="1"/>
          <p:nvPr/>
        </p:nvSpPr>
        <p:spPr>
          <a:xfrm>
            <a:off x="814039" y="735823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485516-8335-E946-B844-3882329C2CC2}"/>
              </a:ext>
            </a:extLst>
          </p:cNvPr>
          <p:cNvCxnSpPr>
            <a:cxnSpLocks/>
          </p:cNvCxnSpPr>
          <p:nvPr/>
        </p:nvCxnSpPr>
        <p:spPr>
          <a:xfrm>
            <a:off x="8140700" y="3136280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1CA842-4BFD-429C-BE49-8EE4B20C7100}"/>
              </a:ext>
            </a:extLst>
          </p:cNvPr>
          <p:cNvSpPr txBox="1"/>
          <p:nvPr/>
        </p:nvSpPr>
        <p:spPr>
          <a:xfrm>
            <a:off x="814038" y="2586133"/>
            <a:ext cx="10845820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en-US" sz="26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Genre</a:t>
            </a:r>
            <a:r>
              <a:rPr kumimoji="1" lang="ko-KR" altLang="en-US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: Action</a:t>
            </a:r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담장자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소견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게임이 시리즈별 일정한 매출액이 관찰됨 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닌텐도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게임에 대한 추가적인 분석이 필요하다 사료됨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(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연령층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시리즈별 차이점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닌텐도 게임 출시일 등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ko-Kore-KR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2BE999-7416-4ABE-A0A5-753C9C45803F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A4D8E9-7B9D-481B-BAC6-2DC3CF6DE815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54" name="직선 연결선[R] 8">
              <a:extLst>
                <a:ext uri="{FF2B5EF4-FFF2-40B4-BE49-F238E27FC236}">
                  <a16:creationId xmlns:a16="http://schemas.microsoft.com/office/drawing/2014/main" id="{59E308A0-B61D-4D62-9E39-D90B0EE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27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20F26563-CCC4-254C-BE39-E3E6567608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rgbClr val="1B28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EC10-72CC-B040-888B-F85AFEF79457}"/>
              </a:ext>
            </a:extLst>
          </p:cNvPr>
          <p:cNvSpPr txBox="1"/>
          <p:nvPr/>
        </p:nvSpPr>
        <p:spPr>
          <a:xfrm>
            <a:off x="0" y="2403077"/>
            <a:ext cx="12191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STARTUP BUSINESS PLAN</a:t>
            </a:r>
            <a:endParaRPr kumimoji="1" lang="en-US" altLang="ko-Kore-KR" sz="36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ko-Kore-KR" sz="6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6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EE4E845-A775-284E-8B36-73DF3B54E46F}"/>
              </a:ext>
            </a:extLst>
          </p:cNvPr>
          <p:cNvCxnSpPr>
            <a:cxnSpLocks/>
          </p:cNvCxnSpPr>
          <p:nvPr/>
        </p:nvCxnSpPr>
        <p:spPr>
          <a:xfrm>
            <a:off x="6096000" y="3839370"/>
            <a:ext cx="0" cy="90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AC410-9056-4F97-9617-4CBC83098220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F9504-F122-4B4A-86B8-F69659E59D82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3" name="직선 연결선[R] 51">
              <a:extLst>
                <a:ext uri="{FF2B5EF4-FFF2-40B4-BE49-F238E27FC236}">
                  <a16:creationId xmlns:a16="http://schemas.microsoft.com/office/drawing/2014/main" id="{102A1DBD-873C-4E3A-8E21-2D1090DD128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E0D9BB-FE8E-414C-95B4-029DE0763EC6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0C72FAF-5B22-194D-B580-E1910C56CE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l="3384" r="3384"/>
          <a:stretch>
            <a:fillRect/>
          </a:stretch>
        </p:blipFill>
        <p:spPr/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CAA38E-8F26-E94E-808B-6C03EB1F4774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56CE56-7188-D643-A2B2-A3FDD9D9647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1D9083FD-211A-1648-911D-9734B8E9F671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23C83-311A-6C49-B884-8DF17F02392A}"/>
              </a:ext>
            </a:extLst>
          </p:cNvPr>
          <p:cNvSpPr txBox="1"/>
          <p:nvPr/>
        </p:nvSpPr>
        <p:spPr>
          <a:xfrm>
            <a:off x="0" y="3075057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Contents</a:t>
            </a:r>
            <a:endParaRPr kumimoji="1" lang="ko-Kore-KR" altLang="en-US" sz="4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7A7BA-870C-9543-BDC0-C7569B935C27}"/>
              </a:ext>
            </a:extLst>
          </p:cNvPr>
          <p:cNvSpPr txBox="1"/>
          <p:nvPr/>
        </p:nvSpPr>
        <p:spPr>
          <a:xfrm>
            <a:off x="6990938" y="2482779"/>
            <a:ext cx="1764757" cy="30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01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02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03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04</a:t>
            </a:r>
          </a:p>
          <a:p>
            <a:pPr>
              <a:lnSpc>
                <a:spcPct val="200000"/>
              </a:lnSpc>
            </a:pP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479AD-44A2-244D-B1D2-E936781CF423}"/>
              </a:ext>
            </a:extLst>
          </p:cNvPr>
          <p:cNvSpPr txBox="1"/>
          <p:nvPr/>
        </p:nvSpPr>
        <p:spPr>
          <a:xfrm>
            <a:off x="9561675" y="2482779"/>
            <a:ext cx="1764757" cy="26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PRERVIEW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ETC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8FF747-43D3-C343-9E56-CD1EB9DAE53B}"/>
              </a:ext>
            </a:extLst>
          </p:cNvPr>
          <p:cNvCxnSpPr>
            <a:cxnSpLocks/>
          </p:cNvCxnSpPr>
          <p:nvPr/>
        </p:nvCxnSpPr>
        <p:spPr>
          <a:xfrm>
            <a:off x="7415561" y="2754351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768E9A-0205-1448-A857-AE7C8E261C70}"/>
              </a:ext>
            </a:extLst>
          </p:cNvPr>
          <p:cNvCxnSpPr>
            <a:cxnSpLocks/>
          </p:cNvCxnSpPr>
          <p:nvPr/>
        </p:nvCxnSpPr>
        <p:spPr>
          <a:xfrm>
            <a:off x="7415561" y="3512742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06C101F-D72F-6F4C-83E4-7D891B64735E}"/>
              </a:ext>
            </a:extLst>
          </p:cNvPr>
          <p:cNvCxnSpPr>
            <a:cxnSpLocks/>
          </p:cNvCxnSpPr>
          <p:nvPr/>
        </p:nvCxnSpPr>
        <p:spPr>
          <a:xfrm>
            <a:off x="7415561" y="4921404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04646D1-F9D9-E141-9295-32CB5F26D1C0}"/>
              </a:ext>
            </a:extLst>
          </p:cNvPr>
          <p:cNvCxnSpPr>
            <a:cxnSpLocks/>
          </p:cNvCxnSpPr>
          <p:nvPr/>
        </p:nvCxnSpPr>
        <p:spPr>
          <a:xfrm>
            <a:off x="7415561" y="4214355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A4CDB507-2E49-9749-97B4-6689F0828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t="7813" b="7813"/>
          <a:stretch>
            <a:fillRect/>
          </a:stretch>
        </p:blipFill>
        <p:spPr/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F96F6F-74A6-124C-89A1-4C500B34E648}"/>
              </a:ext>
            </a:extLst>
          </p:cNvPr>
          <p:cNvSpPr/>
          <p:nvPr/>
        </p:nvSpPr>
        <p:spPr>
          <a:xfrm>
            <a:off x="0" y="4516244"/>
            <a:ext cx="2976068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69864-51C5-E747-986F-2365648578F6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437125-BFD4-0A4A-B4C5-4C8863E8F15E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27DE567-A8A0-F64A-86EB-29585249C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59965C-6F1C-E04F-BD5A-8340BE3E1130}"/>
              </a:ext>
            </a:extLst>
          </p:cNvPr>
          <p:cNvSpPr txBox="1"/>
          <p:nvPr/>
        </p:nvSpPr>
        <p:spPr>
          <a:xfrm>
            <a:off x="2331052" y="1552683"/>
            <a:ext cx="925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PREVIEW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B1B8-D248-3F40-83ED-B9123BC31735}"/>
              </a:ext>
            </a:extLst>
          </p:cNvPr>
          <p:cNvSpPr txBox="1"/>
          <p:nvPr/>
        </p:nvSpPr>
        <p:spPr>
          <a:xfrm>
            <a:off x="333230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5399-4D1A-B744-9D31-F9F0ABFFE81F}"/>
              </a:ext>
            </a:extLst>
          </p:cNvPr>
          <p:cNvSpPr txBox="1"/>
          <p:nvPr/>
        </p:nvSpPr>
        <p:spPr>
          <a:xfrm>
            <a:off x="513811" y="5674192"/>
            <a:ext cx="2104971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Is it high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SHAPE : 16598 * 9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D32042-09E2-9D4E-93D5-3E1E2E027AC3}"/>
              </a:ext>
            </a:extLst>
          </p:cNvPr>
          <p:cNvSpPr/>
          <p:nvPr/>
        </p:nvSpPr>
        <p:spPr>
          <a:xfrm>
            <a:off x="2976068" y="4516244"/>
            <a:ext cx="2976068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22098-AF66-9F48-8199-0D46A896859C}"/>
              </a:ext>
            </a:extLst>
          </p:cNvPr>
          <p:cNvSpPr txBox="1"/>
          <p:nvPr/>
        </p:nvSpPr>
        <p:spPr>
          <a:xfrm>
            <a:off x="3309298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4D4DA5-86D8-5645-9C94-2034FFF6C4FD}"/>
              </a:ext>
            </a:extLst>
          </p:cNvPr>
          <p:cNvSpPr/>
          <p:nvPr/>
        </p:nvSpPr>
        <p:spPr>
          <a:xfrm>
            <a:off x="5952136" y="4516244"/>
            <a:ext cx="3107270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F6A15-F95D-0A4A-B7FE-CB3FD7B7B4AC}"/>
              </a:ext>
            </a:extLst>
          </p:cNvPr>
          <p:cNvSpPr txBox="1"/>
          <p:nvPr/>
        </p:nvSpPr>
        <p:spPr>
          <a:xfrm>
            <a:off x="6285366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D81586-FC60-3245-B6F9-156B886813AA}"/>
              </a:ext>
            </a:extLst>
          </p:cNvPr>
          <p:cNvSpPr/>
          <p:nvPr/>
        </p:nvSpPr>
        <p:spPr>
          <a:xfrm>
            <a:off x="9059406" y="4516244"/>
            <a:ext cx="3132594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4D177-C2EE-0D40-AC64-D5708F414A86}"/>
              </a:ext>
            </a:extLst>
          </p:cNvPr>
          <p:cNvSpPr txBox="1"/>
          <p:nvPr/>
        </p:nvSpPr>
        <p:spPr>
          <a:xfrm>
            <a:off x="9392637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SALE unit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BF125-E2DC-5C40-849F-E419496C7D70}"/>
              </a:ext>
            </a:extLst>
          </p:cNvPr>
          <p:cNvSpPr txBox="1"/>
          <p:nvPr/>
        </p:nvSpPr>
        <p:spPr>
          <a:xfrm>
            <a:off x="9573218" y="5674192"/>
            <a:ext cx="2104971" cy="79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매출액 기준단위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million</a:t>
            </a:r>
          </a:p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일부 </a:t>
            </a:r>
            <a:r>
              <a:rPr kumimoji="1" lang="ko-KR" altLang="en-US" sz="105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오기재된</a:t>
            </a: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데이터  기준 단위로 단일화</a:t>
            </a: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3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A6FDE8-8A7D-9748-BA2B-D939A8603F55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73CAA-CE4C-9044-A923-C205F7B77373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3877B49-50DA-B14D-9CF5-BFC266559EC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DATA</a:t>
            </a:r>
            <a:r>
              <a:rPr kumimoji="1" lang="ko-KR" altLang="en-US" sz="4000" b="1" dirty="0">
                <a:solidFill>
                  <a:schemeClr val="bg2"/>
                </a:solidFill>
                <a:ea typeface="NEXON Lv2 Gothic Bold" pitchFamily="2" charset="-127"/>
              </a:rPr>
              <a:t> </a:t>
            </a:r>
            <a:endParaRPr kumimoji="1" lang="en-US" altLang="ko-KR" sz="4000" b="1" dirty="0">
              <a:solidFill>
                <a:schemeClr val="bg2"/>
              </a:solidFill>
              <a:ea typeface="NEXON Lv2 Gothic Bold" pitchFamily="2" charset="-127"/>
            </a:endParaRPr>
          </a:p>
          <a:p>
            <a:r>
              <a:rPr kumimoji="1" lang="en-US" altLang="ko-KR" sz="4000" b="1" dirty="0">
                <a:solidFill>
                  <a:schemeClr val="bg2"/>
                </a:solidFill>
                <a:ea typeface="NEXON Lv2 Gothic Bold" pitchFamily="2" charset="-127"/>
              </a:rPr>
              <a:t>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5454439"/>
            <a:ext cx="586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 data make right results</a:t>
            </a: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59AA4C-68FD-DC47-8CA0-E14FD9BD8C60}"/>
              </a:ext>
            </a:extLst>
          </p:cNvPr>
          <p:cNvGrpSpPr/>
          <p:nvPr/>
        </p:nvGrpSpPr>
        <p:grpSpPr>
          <a:xfrm>
            <a:off x="4262549" y="378993"/>
            <a:ext cx="7358999" cy="6215142"/>
            <a:chOff x="4505899" y="321429"/>
            <a:chExt cx="7358999" cy="6215142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86C6776-8C3F-914A-B29B-A72C19277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899" y="321429"/>
              <a:ext cx="0" cy="6215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DFCD3AE-A07C-874B-A06A-027EF0DC4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5899" y="3385139"/>
              <a:ext cx="7358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055912-E347-5E47-8E57-D72B4382F7B7}"/>
              </a:ext>
            </a:extLst>
          </p:cNvPr>
          <p:cNvSpPr txBox="1"/>
          <p:nvPr/>
        </p:nvSpPr>
        <p:spPr>
          <a:xfrm>
            <a:off x="4406460" y="284093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LOW </a:t>
            </a:r>
            <a:r>
              <a:rPr kumimoji="1" lang="en-US" altLang="ko-Kore-KR" sz="11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D866C-6CA5-AD40-9C96-AF550C40C04D}"/>
              </a:ext>
            </a:extLst>
          </p:cNvPr>
          <p:cNvSpPr txBox="1"/>
          <p:nvPr/>
        </p:nvSpPr>
        <p:spPr>
          <a:xfrm>
            <a:off x="4406460" y="3676650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E998D0-EC81-48CD-BA2D-9C68D55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63" y="4015372"/>
            <a:ext cx="5582584" cy="26473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263BBF-8F62-4E11-B9D6-81CB8E9E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66" y="591183"/>
            <a:ext cx="5582581" cy="26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9A099A5-FB60-D240-ADC3-00CBC9D25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05" r="1505"/>
          <a:stretch>
            <a:fillRect/>
          </a:stretch>
        </p:blipFill>
        <p:spPr/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BFFDE336-5B2D-DB4A-A6CF-4F28CC3E1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096000 w 12192000"/>
              <a:gd name="connsiteY5" fmla="*/ 1260087 h 6858000"/>
              <a:gd name="connsiteX6" fmla="*/ 3927087 w 12192000"/>
              <a:gd name="connsiteY6" fmla="*/ 3429000 h 6858000"/>
              <a:gd name="connsiteX7" fmla="*/ 6096000 w 12192000"/>
              <a:gd name="connsiteY7" fmla="*/ 5597913 h 6858000"/>
              <a:gd name="connsiteX8" fmla="*/ 8264913 w 12192000"/>
              <a:gd name="connsiteY8" fmla="*/ 3429000 h 6858000"/>
              <a:gd name="connsiteX9" fmla="*/ 6096000 w 12192000"/>
              <a:gd name="connsiteY9" fmla="*/ 1260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096000" y="1260087"/>
                </a:moveTo>
                <a:cubicBezTo>
                  <a:pt x="4898142" y="1260087"/>
                  <a:pt x="3927087" y="2231142"/>
                  <a:pt x="3927087" y="3429000"/>
                </a:cubicBezTo>
                <a:cubicBezTo>
                  <a:pt x="3927087" y="4626858"/>
                  <a:pt x="4898142" y="5597913"/>
                  <a:pt x="6096000" y="5597913"/>
                </a:cubicBezTo>
                <a:cubicBezTo>
                  <a:pt x="7293858" y="5597913"/>
                  <a:pt x="8264913" y="4626858"/>
                  <a:pt x="8264913" y="3429000"/>
                </a:cubicBezTo>
                <a:cubicBezTo>
                  <a:pt x="8264913" y="2231142"/>
                  <a:pt x="7293858" y="1260087"/>
                  <a:pt x="6096000" y="1260087"/>
                </a:cubicBezTo>
                <a:close/>
              </a:path>
            </a:pathLst>
          </a:cu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5A00D0-78B4-FA47-B102-CDEDADE34A73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26DE25-EC7D-5440-9F83-CD338491136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A5C70026-CE06-B545-BB15-9FEB6667D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29C23-2DAB-5245-A6A7-FBB57B33C30A}"/>
              </a:ext>
            </a:extLst>
          </p:cNvPr>
          <p:cNvSpPr txBox="1"/>
          <p:nvPr/>
        </p:nvSpPr>
        <p:spPr>
          <a:xfrm>
            <a:off x="814039" y="5380539"/>
            <a:ext cx="7291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r>
              <a:rPr kumimoji="1" lang="en-US" altLang="ko-Kore-KR" sz="4000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&amp; wrong data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52593-C931-9F4B-B68D-A65A186BE116}"/>
              </a:ext>
            </a:extLst>
          </p:cNvPr>
          <p:cNvSpPr txBox="1"/>
          <p:nvPr/>
        </p:nvSpPr>
        <p:spPr>
          <a:xfrm>
            <a:off x="711519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27D47-31E4-C94E-8443-0A965FE19CD3}"/>
              </a:ext>
            </a:extLst>
          </p:cNvPr>
          <p:cNvSpPr txBox="1"/>
          <p:nvPr/>
        </p:nvSpPr>
        <p:spPr>
          <a:xfrm>
            <a:off x="892100" y="2779304"/>
            <a:ext cx="2642838" cy="111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총 데이터의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10%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미만의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결측치가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있을 경우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 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결측치는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참조논문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  <a:hlinkClick r:id="rId3"/>
              </a:rPr>
              <a:t>링크 </a:t>
            </a:r>
            <a:endParaRPr kumimoji="1" lang="ko-Kore-KR" altLang="en-US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198D-448B-4F46-9E6F-9B6976D251C7}"/>
              </a:ext>
            </a:extLst>
          </p:cNvPr>
          <p:cNvSpPr txBox="1"/>
          <p:nvPr/>
        </p:nvSpPr>
        <p:spPr>
          <a:xfrm>
            <a:off x="8657064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C2A34-5909-A64D-B5AE-46B8E07C7132}"/>
              </a:ext>
            </a:extLst>
          </p:cNvPr>
          <p:cNvSpPr txBox="1"/>
          <p:nvPr/>
        </p:nvSpPr>
        <p:spPr>
          <a:xfrm>
            <a:off x="8837644" y="2779304"/>
            <a:ext cx="3106705" cy="21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해당 데이터의 연도 중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12, 8, 165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등의 데이터 발견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모두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-. DROP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 :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오래된 게임은 현재 트렌드를 반영하지 못함</a:t>
            </a: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2 :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추정하여 연도를 찾는다 하여도 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                 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정확한 데이터인지 확인 불가 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3 : </a:t>
            </a:r>
            <a:r>
              <a:rPr kumimoji="1" lang="ko-KR" altLang="en-US" sz="900" b="1" dirty="0" err="1">
                <a:solidFill>
                  <a:schemeClr val="bg2"/>
                </a:solidFill>
                <a:ea typeface="Calibri" pitchFamily="2" charset="-127"/>
              </a:rPr>
              <a:t>오기재된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 데이터 비율은 총 데이터의 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5%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미만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21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1F6A32A0-8134-4E4B-94D2-F9A2D31F3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28" r="25528"/>
          <a:stretch>
            <a:fillRect/>
          </a:stretch>
        </p:blipFill>
        <p:spPr/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B27BB74-F724-5E4B-9608-F3A49D51D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5789" r="19051"/>
          <a:stretch/>
        </p:blipFill>
        <p:spPr>
          <a:xfrm>
            <a:off x="7170145" y="3429000"/>
            <a:ext cx="2357609" cy="2845106"/>
          </a:xfrm>
        </p:spPr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372681C3-A4BF-D34C-B664-B33F5E4E9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14839" r="30001"/>
          <a:stretch/>
        </p:blipFill>
        <p:spPr>
          <a:xfrm>
            <a:off x="9834391" y="3429000"/>
            <a:ext cx="2357609" cy="2845106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5B3243-B265-5344-A297-3AA545137C5F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3FDF3-232D-9743-B670-D46414D026BD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E930EF6-075D-974D-A845-1D06E2A6A4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E98D94-E0F2-0547-8B16-F7F1B7FE45EB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7AC5D1F-4851-A244-9FA6-E8BC20BFDE54}"/>
              </a:ext>
            </a:extLst>
          </p:cNvPr>
          <p:cNvCxnSpPr/>
          <p:nvPr/>
        </p:nvCxnSpPr>
        <p:spPr>
          <a:xfrm flipV="1">
            <a:off x="450589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FF3E-4DF2-574E-BEF8-256368B9B0EC}"/>
              </a:ext>
            </a:extLst>
          </p:cNvPr>
          <p:cNvSpPr txBox="1"/>
          <p:nvPr/>
        </p:nvSpPr>
        <p:spPr>
          <a:xfrm>
            <a:off x="4774581" y="1558259"/>
            <a:ext cx="21977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5C63CCE-75D0-234F-9915-4BB98378AB24}"/>
              </a:ext>
            </a:extLst>
          </p:cNvPr>
          <p:cNvCxnSpPr/>
          <p:nvPr/>
        </p:nvCxnSpPr>
        <p:spPr>
          <a:xfrm flipV="1">
            <a:off x="717014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0785-9AD7-3A49-9ADA-58D3BB10D781}"/>
              </a:ext>
            </a:extLst>
          </p:cNvPr>
          <p:cNvSpPr txBox="1"/>
          <p:nvPr/>
        </p:nvSpPr>
        <p:spPr>
          <a:xfrm>
            <a:off x="7438831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게임 트렌드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86111C0-3802-3D45-81BF-A0589C174B88}"/>
              </a:ext>
            </a:extLst>
          </p:cNvPr>
          <p:cNvCxnSpPr/>
          <p:nvPr/>
        </p:nvCxnSpPr>
        <p:spPr>
          <a:xfrm flipV="1">
            <a:off x="9834395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AC40B2-8159-FE48-913A-5A0D4F2A685F}"/>
              </a:ext>
            </a:extLst>
          </p:cNvPr>
          <p:cNvSpPr txBox="1"/>
          <p:nvPr/>
        </p:nvSpPr>
        <p:spPr>
          <a:xfrm>
            <a:off x="10103077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매출액이 높은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게임분석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00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게임 장르</a:t>
            </a:r>
            <a:endParaRPr kumimoji="1" lang="en-US" altLang="ko-Kore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EADFC9-CB3E-47BB-A602-9DB5C514AB14}"/>
              </a:ext>
            </a:extLst>
          </p:cNvPr>
          <p:cNvGrpSpPr/>
          <p:nvPr/>
        </p:nvGrpSpPr>
        <p:grpSpPr>
          <a:xfrm>
            <a:off x="339329" y="2447925"/>
            <a:ext cx="3559114" cy="3680844"/>
            <a:chOff x="339329" y="2447925"/>
            <a:chExt cx="3559114" cy="3680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19BEEA-57C6-4DA8-948A-34DB98A1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29" y="2447925"/>
              <a:ext cx="3559114" cy="368084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BA2222-9470-4E52-BECA-BF43E3C4E317}"/>
                </a:ext>
              </a:extLst>
            </p:cNvPr>
            <p:cNvSpPr/>
            <p:nvPr/>
          </p:nvSpPr>
          <p:spPr>
            <a:xfrm>
              <a:off x="2591800" y="4781550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0F4264-C070-4B70-9CF0-77313F4EF776}"/>
                </a:ext>
              </a:extLst>
            </p:cNvPr>
            <p:cNvSpPr/>
            <p:nvPr/>
          </p:nvSpPr>
          <p:spPr>
            <a:xfrm>
              <a:off x="3410949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BF2023-DA8B-49DF-9206-07D25DE1D416}"/>
                </a:ext>
              </a:extLst>
            </p:cNvPr>
            <p:cNvSpPr/>
            <p:nvPr/>
          </p:nvSpPr>
          <p:spPr>
            <a:xfrm>
              <a:off x="1972674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69B10-B493-4BF7-91CB-D406F86EFD90}"/>
                </a:ext>
              </a:extLst>
            </p:cNvPr>
            <p:cNvSpPr/>
            <p:nvPr/>
          </p:nvSpPr>
          <p:spPr>
            <a:xfrm>
              <a:off x="1362593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1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게임 트렌드</a:t>
            </a:r>
            <a:endParaRPr kumimoji="1" lang="en-US" altLang="ko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2000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Action,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Adventure, </a:t>
            </a:r>
            <a:r>
              <a:rPr kumimoji="1" lang="en-US" altLang="ko-Kore-KR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Misc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sports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유행함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결과를 보았을 때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연도별로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게임이 있는 것으로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사료됨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유행을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덜 타는 것으로 사료되며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부족하여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급감소되는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경향을 보임</a:t>
            </a: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85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매출액 분석</a:t>
            </a: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GTA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라는 액션게임의 매출액이 가장 높음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TOP20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 분포함 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2005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 2020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년까지 매출액을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분석한 결과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데이터가 있었으며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 중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분포함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마오리게임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시리즈로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꾸준한 매출액을 보임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3141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55815D-CE59-4417-A1AC-8BE44C3D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97" y="2447925"/>
            <a:ext cx="6853903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tratup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1B2841"/>
      </a:accent6>
      <a:hlink>
        <a:srgbClr val="5F5F5F"/>
      </a:hlink>
      <a:folHlink>
        <a:srgbClr val="919191"/>
      </a:folHlink>
    </a:clrScheme>
    <a:fontScheme name="Startup">
      <a:majorFont>
        <a:latin typeface="NEXON Lv2 Gothic 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424</Words>
  <Application>Microsoft Office PowerPoint</Application>
  <PresentationFormat>와이드스크린</PresentationFormat>
  <Paragraphs>152</Paragraphs>
  <Slides>11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28</cp:revision>
  <dcterms:created xsi:type="dcterms:W3CDTF">2020-11-25T03:01:59Z</dcterms:created>
  <dcterms:modified xsi:type="dcterms:W3CDTF">2022-03-19T23:37:34Z</dcterms:modified>
  <cp:category>http://powerpoint.yesform.com/</cp:category>
</cp:coreProperties>
</file>